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Nunito SemiBold"/>
      <p:regular r:id="rId15"/>
      <p:bold r:id="rId16"/>
      <p:italic r:id="rId17"/>
      <p:boldItalic r:id="rId18"/>
    </p:embeddedFon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rvind Tiwari"/>
  <p:cmAuthor clrIdx="1" id="1" initials="" lastIdx="1" name="Deleted user"/>
  <p:cmAuthor clrIdx="2" id="2" initials="" lastIdx="2" name="Mokaya Humphrey"/>
  <p:cmAuthor clrIdx="3" id="3" initials="" lastIdx="3" name="Siddiqui Mom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regular.fntdata"/><Relationship Id="rId14" Type="http://schemas.openxmlformats.org/officeDocument/2006/relationships/slide" Target="slides/slide9.xml"/><Relationship Id="rId17" Type="http://schemas.openxmlformats.org/officeDocument/2006/relationships/font" Target="fonts/NunitoSemiBold-italic.fntdata"/><Relationship Id="rId16" Type="http://schemas.openxmlformats.org/officeDocument/2006/relationships/font" Target="fonts/NunitoSemiBold-bold.fntdata"/><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font" Target="fonts/NunitoSemiBold-boldItalic.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19T04:22:29.271">
    <p:pos x="218" y="633"/>
    <p:text>Is this a competency issue that should be resolved with training, documentation? How many such entries are expected to be entered and reviewed daily? If this number is huge then will the approval process further increase load and cause delays in the posting?</p:text>
  </p:cm>
  <p:cm authorId="1" idx="1" dt="2021-07-19T04:22:29.271">
    <p:pos x="218" y="633"/>
    <p:text>There are many such entries which are posted by the Finance team on a day to day basis.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1-07-26T05:34:51.198">
    <p:pos x="756" y="57"/>
    <p:text>@d.gichuru@kokonetworks.com hope this captures the requirement well.
_Reassigned to Doreen Gichuru_</p:text>
  </p:cm>
  <p:cm authorId="3" idx="1" dt="2021-07-26T05:34:51.198">
    <p:pos x="756" y="57"/>
    <p:text>@d.gichuru@kokonetworks.com Any updates on this. Can you confirm the details?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2" dt="2021-08-05T06:50:33.987">
    <p:pos x="211" y="723"/>
    <p:text>https://docs.google.com/spreadsheets/d/190aocYYW220nwfrL5CiqiGfy_Y_0dvvPrMA84PlieDw/edit#gid=148231245</p:text>
  </p:cm>
  <p:cm authorId="2" idx="2" dt="2021-07-26T05:34:51.198">
    <p:pos x="756" y="57"/>
    <p:text>@d.gichuru@kokonetworks.com hope this captures the requirement well.
_Reassigned to Doreen Gichuru_</p:text>
  </p:cm>
  <p:cm authorId="3" idx="3" dt="2021-07-26T05:34:51.198">
    <p:pos x="756" y="57"/>
    <p:text>@d.gichuru@kokonetworks.com Any updates on this. Can you confirm the details?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c201546a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c201546a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cc201546a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c201546a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c201546a9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gcc201546a9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51db8625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51db8625a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gd51db8625a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84c54ca6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84c54ca6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0" name="Google Shape;200;gb84c54ca6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c201546a9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c201546a9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cc201546a9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4bd1e6b54_0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4bd1e6b54_0_3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e4bd1e6b54_0_3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10bc73b36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10bc73b36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510bc73b36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mailto:m.agarwal@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5832400" y="2747500"/>
            <a:ext cx="6630000" cy="801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Posting Approval Matrix- Scope</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Overview</a:t>
            </a:r>
            <a:endParaRPr/>
          </a:p>
        </p:txBody>
      </p:sp>
      <p:sp>
        <p:nvSpPr>
          <p:cNvPr id="172" name="Google Shape;172;p20"/>
          <p:cNvSpPr txBox="1"/>
          <p:nvPr>
            <p:ph idx="1" type="subTitle"/>
          </p:nvPr>
        </p:nvSpPr>
        <p:spPr>
          <a:xfrm>
            <a:off x="347100" y="1005775"/>
            <a:ext cx="11424000" cy="5122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600"/>
              <a:t>In KOKO we are using Odoo ERP to manage all Finance related activities. To manage any finance </a:t>
            </a:r>
            <a:r>
              <a:rPr lang="en-US" sz="1600"/>
              <a:t>related</a:t>
            </a:r>
            <a:r>
              <a:rPr lang="en-US" sz="1600"/>
              <a:t> </a:t>
            </a:r>
            <a:r>
              <a:rPr lang="en-US" sz="1600"/>
              <a:t>system</a:t>
            </a:r>
            <a:r>
              <a:rPr lang="en-US" sz="1600"/>
              <a:t> the Journal Entry posting is a big part of process.</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US" sz="1600"/>
              <a:t>In KOKO we have </a:t>
            </a:r>
            <a:r>
              <a:rPr lang="en-US" sz="1600"/>
              <a:t>multiple</a:t>
            </a:r>
            <a:r>
              <a:rPr lang="en-US" sz="1600"/>
              <a:t> types of Journals </a:t>
            </a:r>
            <a:r>
              <a:rPr lang="en-US" sz="1600"/>
              <a:t>using </a:t>
            </a:r>
            <a:r>
              <a:rPr lang="en-US" sz="1600"/>
              <a:t>which the entries are been posted. Some of the Journals are posted automatically in the system the system through automated process create to support operations [e.g. Customer Invoices for Cooker and fuel sales, Vendor Bill for Agent Commission etc.]. </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US" sz="1600"/>
              <a:t>But some of the Journal Entries are posted by Accounts teams manually on a day to basis. These Journal entries very important and contain big numbers too, that is why it is very important to post them correctly in the system.</a:t>
            </a:r>
            <a:endParaRPr sz="1600"/>
          </a:p>
          <a:p>
            <a:pPr indent="0" lvl="0" marL="0" rtl="0" algn="l">
              <a:lnSpc>
                <a:spcPct val="115000"/>
              </a:lnSpc>
              <a:spcBef>
                <a:spcPts val="0"/>
              </a:spcBef>
              <a:spcAft>
                <a:spcPts val="0"/>
              </a:spcAft>
              <a:buNone/>
            </a:pPr>
            <a:r>
              <a:t/>
            </a:r>
            <a:endParaRPr sz="1600"/>
          </a:p>
          <a:p>
            <a:pPr indent="0" lvl="0" marL="0" rtl="0" algn="l">
              <a:lnSpc>
                <a:spcPct val="115000"/>
              </a:lnSpc>
              <a:spcBef>
                <a:spcPts val="0"/>
              </a:spcBef>
              <a:spcAft>
                <a:spcPts val="0"/>
              </a:spcAft>
              <a:buNone/>
            </a:pPr>
            <a:r>
              <a:rPr lang="en-US" sz="1600"/>
              <a:t>In order to maintain the sanity of the manual Journal Entries Posting, Finance team need to have a approval Process where they can set up the hierarchy of the Approval to post any Journal entry [Of specific  Kind of Journal]</a:t>
            </a:r>
            <a:endParaRPr sz="1600"/>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6740525" y="3005076"/>
            <a:ext cx="5095800" cy="66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600"/>
              <a:t>Current Process</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Nunito"/>
                <a:ea typeface="Nunito"/>
                <a:cs typeface="Nunito"/>
                <a:sym typeface="Nunito"/>
              </a:rPr>
              <a:t>Current Process</a:t>
            </a:r>
            <a:endParaRPr b="1" sz="2600">
              <a:latin typeface="Nunito"/>
              <a:ea typeface="Nunito"/>
              <a:cs typeface="Nunito"/>
              <a:sym typeface="Nunito"/>
            </a:endParaRPr>
          </a:p>
        </p:txBody>
      </p:sp>
      <p:sp>
        <p:nvSpPr>
          <p:cNvPr id="186" name="Google Shape;186;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7" name="Google Shape;187;p22"/>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solidFill>
                <a:schemeClr val="dk1"/>
              </a:solidFill>
              <a:latin typeface="Nunito"/>
              <a:ea typeface="Nunito"/>
              <a:cs typeface="Nunito"/>
              <a:sym typeface="Nunito"/>
            </a:endParaRPr>
          </a:p>
        </p:txBody>
      </p:sp>
      <p:sp>
        <p:nvSpPr>
          <p:cNvPr id="188" name="Google Shape;188;p22"/>
          <p:cNvSpPr txBox="1"/>
          <p:nvPr/>
        </p:nvSpPr>
        <p:spPr>
          <a:xfrm>
            <a:off x="323150" y="1065200"/>
            <a:ext cx="11597700" cy="476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latin typeface="Nunito SemiBold"/>
                <a:ea typeface="Nunito SemiBold"/>
                <a:cs typeface="Nunito SemiBold"/>
                <a:sym typeface="Nunito SemiBold"/>
              </a:rPr>
              <a:t>In the current Process of </a:t>
            </a:r>
            <a:r>
              <a:rPr lang="en-US">
                <a:latin typeface="Nunito SemiBold"/>
                <a:ea typeface="Nunito SemiBold"/>
                <a:cs typeface="Nunito SemiBold"/>
                <a:sym typeface="Nunito SemiBold"/>
              </a:rPr>
              <a:t>finance department,</a:t>
            </a:r>
            <a:r>
              <a:rPr lang="en-US">
                <a:latin typeface="Nunito SemiBold"/>
                <a:ea typeface="Nunito SemiBold"/>
                <a:cs typeface="Nunito SemiBold"/>
                <a:sym typeface="Nunito SemiBold"/>
              </a:rPr>
              <a:t> we have multiple users, who </a:t>
            </a:r>
            <a:r>
              <a:rPr lang="en-US">
                <a:latin typeface="Nunito SemiBold"/>
                <a:ea typeface="Nunito SemiBold"/>
                <a:cs typeface="Nunito SemiBold"/>
                <a:sym typeface="Nunito SemiBold"/>
              </a:rPr>
              <a:t>usually</a:t>
            </a:r>
            <a:r>
              <a:rPr lang="en-US">
                <a:latin typeface="Nunito SemiBold"/>
                <a:ea typeface="Nunito SemiBold"/>
                <a:cs typeface="Nunito SemiBold"/>
                <a:sym typeface="Nunito SemiBold"/>
              </a:rPr>
              <a:t> </a:t>
            </a:r>
            <a:r>
              <a:rPr lang="en-US">
                <a:latin typeface="Nunito SemiBold"/>
                <a:ea typeface="Nunito SemiBold"/>
                <a:cs typeface="Nunito SemiBold"/>
                <a:sym typeface="Nunito SemiBold"/>
              </a:rPr>
              <a:t>perform</a:t>
            </a:r>
            <a:r>
              <a:rPr lang="en-US">
                <a:latin typeface="Nunito SemiBold"/>
                <a:ea typeface="Nunito SemiBold"/>
                <a:cs typeface="Nunito SemiBold"/>
                <a:sym typeface="Nunito SemiBold"/>
              </a:rPr>
              <a:t> multiple activities. In current state all the users can create the journal entries and Post them in the system which will directly impact our </a:t>
            </a:r>
            <a:r>
              <a:rPr lang="en-US">
                <a:latin typeface="Nunito SemiBold"/>
                <a:ea typeface="Nunito SemiBold"/>
                <a:cs typeface="Nunito SemiBold"/>
                <a:sym typeface="Nunito SemiBold"/>
              </a:rPr>
              <a:t>finance</a:t>
            </a:r>
            <a:r>
              <a:rPr lang="en-US">
                <a:latin typeface="Nunito SemiBold"/>
                <a:ea typeface="Nunito SemiBold"/>
                <a:cs typeface="Nunito SemiBold"/>
                <a:sym typeface="Nunito SemiBold"/>
              </a:rPr>
              <a:t>  reporting. </a:t>
            </a:r>
            <a:endParaRPr>
              <a:latin typeface="Nunito SemiBold"/>
              <a:ea typeface="Nunito SemiBold"/>
              <a:cs typeface="Nunito SemiBold"/>
              <a:sym typeface="Nunito SemiBold"/>
            </a:endParaRPr>
          </a:p>
          <a:p>
            <a:pPr indent="0" lvl="0" marL="0" rtl="0" algn="l">
              <a:lnSpc>
                <a:spcPct val="115000"/>
              </a:lnSpc>
              <a:spcBef>
                <a:spcPts val="0"/>
              </a:spcBef>
              <a:spcAft>
                <a:spcPts val="0"/>
              </a:spcAft>
              <a:buNone/>
            </a:pPr>
            <a:r>
              <a:t/>
            </a:r>
            <a:endParaRPr>
              <a:latin typeface="Nunito SemiBold"/>
              <a:ea typeface="Nunito SemiBold"/>
              <a:cs typeface="Nunito SemiBold"/>
              <a:sym typeface="Nunito SemiBold"/>
            </a:endParaRPr>
          </a:p>
          <a:p>
            <a:pPr indent="0" lvl="0" marL="0" rtl="0" algn="l">
              <a:lnSpc>
                <a:spcPct val="115000"/>
              </a:lnSpc>
              <a:spcBef>
                <a:spcPts val="0"/>
              </a:spcBef>
              <a:spcAft>
                <a:spcPts val="0"/>
              </a:spcAft>
              <a:buNone/>
            </a:pPr>
            <a:r>
              <a:rPr lang="en-US">
                <a:latin typeface="Nunito SemiBold"/>
                <a:ea typeface="Nunito SemiBold"/>
                <a:cs typeface="Nunito SemiBold"/>
                <a:sym typeface="Nunito SemiBold"/>
              </a:rPr>
              <a:t>In System Following are the Finance team member creating the Manual Journals:</a:t>
            </a:r>
            <a:endParaRPr>
              <a:latin typeface="Nunito SemiBold"/>
              <a:ea typeface="Nunito SemiBold"/>
              <a:cs typeface="Nunito SemiBold"/>
              <a:sym typeface="Nunito SemiBold"/>
            </a:endParaRPr>
          </a:p>
          <a:p>
            <a:pPr indent="0" lvl="0" marL="0" rtl="0" algn="l">
              <a:lnSpc>
                <a:spcPct val="115000"/>
              </a:lnSpc>
              <a:spcBef>
                <a:spcPts val="0"/>
              </a:spcBef>
              <a:spcAft>
                <a:spcPts val="0"/>
              </a:spcAft>
              <a:buNone/>
            </a:pPr>
            <a:r>
              <a:t/>
            </a:r>
            <a:endParaRPr>
              <a:latin typeface="Nunito SemiBold"/>
              <a:ea typeface="Nunito SemiBold"/>
              <a:cs typeface="Nunito SemiBold"/>
              <a:sym typeface="Nunito SemiBold"/>
            </a:endParaRPr>
          </a:p>
          <a:p>
            <a:pPr indent="-317500" lvl="0" marL="457200" rtl="0" algn="l">
              <a:lnSpc>
                <a:spcPct val="115000"/>
              </a:lnSpc>
              <a:spcBef>
                <a:spcPts val="0"/>
              </a:spcBef>
              <a:spcAft>
                <a:spcPts val="0"/>
              </a:spcAft>
              <a:buSzPts val="1400"/>
              <a:buFont typeface="Nunito SemiBold"/>
              <a:buChar char="●"/>
            </a:pPr>
            <a:r>
              <a:rPr lang="en-US">
                <a:latin typeface="Nunito SemiBold"/>
                <a:ea typeface="Nunito SemiBold"/>
                <a:cs typeface="Nunito SemiBold"/>
                <a:sym typeface="Nunito SemiBold"/>
              </a:rPr>
              <a:t>Doreen Gichuru </a:t>
            </a:r>
            <a:endParaRPr>
              <a:latin typeface="Nunito SemiBold"/>
              <a:ea typeface="Nunito SemiBold"/>
              <a:cs typeface="Nunito SemiBold"/>
              <a:sym typeface="Nunito SemiBold"/>
            </a:endParaRPr>
          </a:p>
          <a:p>
            <a:pPr indent="-317500" lvl="0" marL="457200" rtl="0" algn="l">
              <a:lnSpc>
                <a:spcPct val="115000"/>
              </a:lnSpc>
              <a:spcBef>
                <a:spcPts val="0"/>
              </a:spcBef>
              <a:spcAft>
                <a:spcPts val="0"/>
              </a:spcAft>
              <a:buSzPts val="1400"/>
              <a:buFont typeface="Nunito SemiBold"/>
              <a:buChar char="●"/>
            </a:pPr>
            <a:r>
              <a:rPr lang="en-US">
                <a:latin typeface="Nunito SemiBold"/>
                <a:ea typeface="Nunito SemiBold"/>
                <a:cs typeface="Nunito SemiBold"/>
                <a:sym typeface="Nunito SemiBold"/>
              </a:rPr>
              <a:t>George Wambugu</a:t>
            </a:r>
            <a:endParaRPr>
              <a:latin typeface="Nunito SemiBold"/>
              <a:ea typeface="Nunito SemiBold"/>
              <a:cs typeface="Nunito SemiBold"/>
              <a:sym typeface="Nunito SemiBold"/>
            </a:endParaRPr>
          </a:p>
          <a:p>
            <a:pPr indent="-317500" lvl="0" marL="457200" rtl="0" algn="l">
              <a:lnSpc>
                <a:spcPct val="115000"/>
              </a:lnSpc>
              <a:spcBef>
                <a:spcPts val="0"/>
              </a:spcBef>
              <a:spcAft>
                <a:spcPts val="0"/>
              </a:spcAft>
              <a:buSzPts val="1400"/>
              <a:buFont typeface="Nunito SemiBold"/>
              <a:buChar char="●"/>
            </a:pPr>
            <a:r>
              <a:rPr lang="en-US">
                <a:latin typeface="Nunito SemiBold"/>
                <a:ea typeface="Nunito SemiBold"/>
                <a:cs typeface="Nunito SemiBold"/>
                <a:sym typeface="Nunito SemiBold"/>
              </a:rPr>
              <a:t>Innocent Kisuge </a:t>
            </a:r>
            <a:endParaRPr>
              <a:latin typeface="Nunito SemiBold"/>
              <a:ea typeface="Nunito SemiBold"/>
              <a:cs typeface="Nunito SemiBold"/>
              <a:sym typeface="Nunito SemiBold"/>
            </a:endParaRPr>
          </a:p>
          <a:p>
            <a:pPr indent="-317500" lvl="0" marL="457200" rtl="0" algn="l">
              <a:lnSpc>
                <a:spcPct val="115000"/>
              </a:lnSpc>
              <a:spcBef>
                <a:spcPts val="0"/>
              </a:spcBef>
              <a:spcAft>
                <a:spcPts val="0"/>
              </a:spcAft>
              <a:buSzPts val="1400"/>
              <a:buFont typeface="Nunito SemiBold"/>
              <a:buChar char="●"/>
            </a:pPr>
            <a:r>
              <a:rPr lang="en-US">
                <a:latin typeface="Nunito SemiBold"/>
                <a:ea typeface="Nunito SemiBold"/>
                <a:cs typeface="Nunito SemiBold"/>
                <a:sym typeface="Nunito SemiBold"/>
              </a:rPr>
              <a:t>James Njoroge</a:t>
            </a:r>
            <a:endParaRPr>
              <a:latin typeface="Nunito SemiBold"/>
              <a:ea typeface="Nunito SemiBold"/>
              <a:cs typeface="Nunito SemiBold"/>
              <a:sym typeface="Nunito SemiBold"/>
            </a:endParaRPr>
          </a:p>
          <a:p>
            <a:pPr indent="-317500" lvl="0" marL="457200" rtl="0" algn="l">
              <a:lnSpc>
                <a:spcPct val="115000"/>
              </a:lnSpc>
              <a:spcBef>
                <a:spcPts val="0"/>
              </a:spcBef>
              <a:spcAft>
                <a:spcPts val="0"/>
              </a:spcAft>
              <a:buSzPts val="1400"/>
              <a:buFont typeface="Nunito SemiBold"/>
              <a:buChar char="●"/>
            </a:pPr>
            <a:r>
              <a:rPr lang="en-US">
                <a:latin typeface="Nunito SemiBold"/>
                <a:ea typeface="Nunito SemiBold"/>
                <a:cs typeface="Nunito SemiBold"/>
                <a:sym typeface="Nunito SemiBold"/>
              </a:rPr>
              <a:t>Mitchelle Morema</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In system the Journal Entries for following Journal are created manually by the Finance team:</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317500" lvl="0" marL="457200" rtl="0" algn="l">
              <a:lnSpc>
                <a:spcPct val="115000"/>
              </a:lnSpc>
              <a:spcBef>
                <a:spcPts val="0"/>
              </a:spcBef>
              <a:spcAft>
                <a:spcPts val="0"/>
              </a:spcAft>
              <a:buSzPts val="1400"/>
              <a:buFont typeface="Nunito SemiBold"/>
              <a:buChar char="●"/>
            </a:pPr>
            <a:r>
              <a:rPr lang="en-US">
                <a:latin typeface="Nunito SemiBold"/>
                <a:ea typeface="Nunito SemiBold"/>
                <a:cs typeface="Nunito SemiBold"/>
                <a:sym typeface="Nunito SemiBold"/>
              </a:rPr>
              <a:t>INTERCOMPANY JOURNAL</a:t>
            </a:r>
            <a:endParaRPr>
              <a:latin typeface="Nunito SemiBold"/>
              <a:ea typeface="Nunito SemiBold"/>
              <a:cs typeface="Nunito SemiBold"/>
              <a:sym typeface="Nunito SemiBold"/>
            </a:endParaRPr>
          </a:p>
          <a:p>
            <a:pPr indent="-317500" lvl="0" marL="457200" rtl="0" algn="l">
              <a:lnSpc>
                <a:spcPct val="115000"/>
              </a:lnSpc>
              <a:spcBef>
                <a:spcPts val="0"/>
              </a:spcBef>
              <a:spcAft>
                <a:spcPts val="0"/>
              </a:spcAft>
              <a:buSzPts val="1400"/>
              <a:buFont typeface="Nunito SemiBold"/>
              <a:buChar char="●"/>
            </a:pPr>
            <a:r>
              <a:rPr lang="en-US">
                <a:latin typeface="Nunito SemiBold"/>
                <a:ea typeface="Nunito SemiBold"/>
                <a:cs typeface="Nunito SemiBold"/>
                <a:sym typeface="Nunito SemiBold"/>
              </a:rPr>
              <a:t>Agent Incentive</a:t>
            </a:r>
            <a:endParaRPr>
              <a:latin typeface="Nunito SemiBold"/>
              <a:ea typeface="Nunito SemiBold"/>
              <a:cs typeface="Nunito SemiBold"/>
              <a:sym typeface="Nunito SemiBold"/>
            </a:endParaRPr>
          </a:p>
          <a:p>
            <a:pPr indent="-317500" lvl="0" marL="457200" rtl="0" algn="l">
              <a:lnSpc>
                <a:spcPct val="115000"/>
              </a:lnSpc>
              <a:spcBef>
                <a:spcPts val="0"/>
              </a:spcBef>
              <a:spcAft>
                <a:spcPts val="0"/>
              </a:spcAft>
              <a:buSzPts val="1400"/>
              <a:buFont typeface="Nunito SemiBold"/>
              <a:buChar char="●"/>
            </a:pPr>
            <a:r>
              <a:rPr lang="en-US">
                <a:latin typeface="Nunito SemiBold"/>
                <a:ea typeface="Nunito SemiBold"/>
                <a:cs typeface="Nunito SemiBold"/>
                <a:sym typeface="Nunito SemiBold"/>
              </a:rPr>
              <a:t>CITIBANK</a:t>
            </a:r>
            <a:r>
              <a:rPr lang="en-US">
                <a:latin typeface="Nunito SemiBold"/>
                <a:ea typeface="Nunito SemiBold"/>
                <a:cs typeface="Nunito SemiBold"/>
                <a:sym typeface="Nunito SemiBold"/>
              </a:rPr>
              <a:t> KES [And Multiple Other Bank Accounts like CBA]</a:t>
            </a:r>
            <a:endParaRPr>
              <a:latin typeface="Nunito SemiBold"/>
              <a:ea typeface="Nunito SemiBold"/>
              <a:cs typeface="Nunito SemiBold"/>
              <a:sym typeface="Nunito SemiBold"/>
            </a:endParaRPr>
          </a:p>
          <a:p>
            <a:pPr indent="-317500" lvl="0" marL="457200" rtl="0" algn="l">
              <a:lnSpc>
                <a:spcPct val="115000"/>
              </a:lnSpc>
              <a:spcBef>
                <a:spcPts val="0"/>
              </a:spcBef>
              <a:spcAft>
                <a:spcPts val="0"/>
              </a:spcAft>
              <a:buSzPts val="1400"/>
              <a:buFont typeface="Nunito SemiBold"/>
              <a:buChar char="●"/>
            </a:pPr>
            <a:r>
              <a:rPr lang="en-US">
                <a:latin typeface="Nunito SemiBold"/>
                <a:ea typeface="Nunito SemiBold"/>
                <a:cs typeface="Nunito SemiBold"/>
                <a:sym typeface="Nunito SemiBold"/>
              </a:rPr>
              <a:t>Escrow Accounts</a:t>
            </a:r>
            <a:endParaRPr>
              <a:latin typeface="Nunito SemiBold"/>
              <a:ea typeface="Nunito SemiBold"/>
              <a:cs typeface="Nunito SemiBold"/>
              <a:sym typeface="Nunito SemiBold"/>
            </a:endParaRPr>
          </a:p>
          <a:p>
            <a:pPr indent="-317500" lvl="0" marL="457200" rtl="0" algn="l">
              <a:lnSpc>
                <a:spcPct val="115000"/>
              </a:lnSpc>
              <a:spcBef>
                <a:spcPts val="0"/>
              </a:spcBef>
              <a:spcAft>
                <a:spcPts val="0"/>
              </a:spcAft>
              <a:buSzPts val="1400"/>
              <a:buFont typeface="Nunito SemiBold"/>
              <a:buChar char="●"/>
            </a:pPr>
            <a:r>
              <a:rPr lang="en-US">
                <a:latin typeface="Nunito SemiBold"/>
                <a:ea typeface="Nunito SemiBold"/>
                <a:cs typeface="Nunito SemiBold"/>
                <a:sym typeface="Nunito SemiBold"/>
              </a:rPr>
              <a:t>Salaries Journal</a:t>
            </a:r>
            <a:endParaRPr>
              <a:latin typeface="Nunito SemiBold"/>
              <a:ea typeface="Nunito SemiBold"/>
              <a:cs typeface="Nunito SemiBold"/>
              <a:sym typeface="Nunito SemiBold"/>
            </a:endParaRPr>
          </a:p>
          <a:p>
            <a:pPr indent="-317500" lvl="0" marL="457200" rtl="0" algn="l">
              <a:lnSpc>
                <a:spcPct val="115000"/>
              </a:lnSpc>
              <a:spcBef>
                <a:spcPts val="0"/>
              </a:spcBef>
              <a:spcAft>
                <a:spcPts val="0"/>
              </a:spcAft>
              <a:buSzPts val="1400"/>
              <a:buFont typeface="Nunito SemiBold"/>
              <a:buChar char="●"/>
            </a:pPr>
            <a:r>
              <a:rPr lang="en-US">
                <a:latin typeface="Nunito SemiBold"/>
                <a:ea typeface="Nunito SemiBold"/>
                <a:cs typeface="Nunito SemiBold"/>
                <a:sym typeface="Nunito SemiBold"/>
              </a:rPr>
              <a:t>and other Multiple Journals</a:t>
            </a:r>
            <a:endParaRPr>
              <a:latin typeface="Nunito SemiBold"/>
              <a:ea typeface="Nunito SemiBold"/>
              <a:cs typeface="Nunito SemiBold"/>
              <a:sym typeface="Nunit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Change Required</a:t>
            </a:r>
            <a:endParaRPr/>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6" name="Google Shape;196;p23"/>
          <p:cNvSpPr txBox="1"/>
          <p:nvPr/>
        </p:nvSpPr>
        <p:spPr>
          <a:xfrm>
            <a:off x="335125" y="1148975"/>
            <a:ext cx="11397900" cy="2647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latin typeface="Nunito SemiBold"/>
                <a:ea typeface="Nunito SemiBold"/>
                <a:cs typeface="Nunito SemiBold"/>
                <a:sym typeface="Nunito SemiBold"/>
              </a:rPr>
              <a:t>The Finance team requires the Process as </a:t>
            </a:r>
            <a:r>
              <a:rPr lang="en-US" sz="1600">
                <a:latin typeface="Nunito SemiBold"/>
                <a:ea typeface="Nunito SemiBold"/>
                <a:cs typeface="Nunito SemiBold"/>
                <a:sym typeface="Nunito SemiBold"/>
              </a:rPr>
              <a:t>follows:</a:t>
            </a:r>
            <a:endParaRPr sz="1600">
              <a:latin typeface="Nunito SemiBold"/>
              <a:ea typeface="Nunito SemiBold"/>
              <a:cs typeface="Nunito SemiBold"/>
              <a:sym typeface="Nunito SemiBold"/>
            </a:endParaRPr>
          </a:p>
          <a:p>
            <a:pPr indent="0" lvl="0" marL="0" rtl="0" algn="l">
              <a:lnSpc>
                <a:spcPct val="150000"/>
              </a:lnSpc>
              <a:spcBef>
                <a:spcPts val="0"/>
              </a:spcBef>
              <a:spcAft>
                <a:spcPts val="0"/>
              </a:spcAft>
              <a:buNone/>
            </a:pPr>
            <a:r>
              <a:t/>
            </a:r>
            <a:endParaRPr sz="1600">
              <a:latin typeface="Nunito SemiBold"/>
              <a:ea typeface="Nunito SemiBold"/>
              <a:cs typeface="Nunito SemiBold"/>
              <a:sym typeface="Nunito SemiBold"/>
            </a:endParaRPr>
          </a:p>
          <a:p>
            <a:pPr indent="-330200" lvl="0" marL="457200" rtl="0" algn="l">
              <a:lnSpc>
                <a:spcPct val="150000"/>
              </a:lnSpc>
              <a:spcBef>
                <a:spcPts val="0"/>
              </a:spcBef>
              <a:spcAft>
                <a:spcPts val="0"/>
              </a:spcAft>
              <a:buSzPts val="1600"/>
              <a:buFont typeface="Nunito SemiBold"/>
              <a:buChar char="●"/>
            </a:pPr>
            <a:r>
              <a:rPr lang="en-US" sz="1600">
                <a:latin typeface="Nunito SemiBold"/>
                <a:ea typeface="Nunito SemiBold"/>
                <a:cs typeface="Nunito SemiBold"/>
                <a:sym typeface="Nunito SemiBold"/>
              </a:rPr>
              <a:t>Where they can configure the Journals and the </a:t>
            </a:r>
            <a:r>
              <a:rPr lang="en-US" sz="1600">
                <a:latin typeface="Nunito SemiBold"/>
                <a:ea typeface="Nunito SemiBold"/>
                <a:cs typeface="Nunito SemiBold"/>
                <a:sym typeface="Nunito SemiBold"/>
              </a:rPr>
              <a:t>approvers</a:t>
            </a:r>
            <a:r>
              <a:rPr lang="en-US" sz="1600">
                <a:latin typeface="Nunito SemiBold"/>
                <a:ea typeface="Nunito SemiBold"/>
                <a:cs typeface="Nunito SemiBold"/>
                <a:sym typeface="Nunito SemiBold"/>
              </a:rPr>
              <a:t> for the journals Entries.</a:t>
            </a:r>
            <a:endParaRPr sz="1600">
              <a:latin typeface="Nunito SemiBold"/>
              <a:ea typeface="Nunito SemiBold"/>
              <a:cs typeface="Nunito SemiBold"/>
              <a:sym typeface="Nunito SemiBold"/>
            </a:endParaRPr>
          </a:p>
          <a:p>
            <a:pPr indent="-330200" lvl="0" marL="457200" rtl="0" algn="l">
              <a:lnSpc>
                <a:spcPct val="150000"/>
              </a:lnSpc>
              <a:spcBef>
                <a:spcPts val="0"/>
              </a:spcBef>
              <a:spcAft>
                <a:spcPts val="0"/>
              </a:spcAft>
              <a:buSzPts val="1600"/>
              <a:buFont typeface="Nunito SemiBold"/>
              <a:buChar char="●"/>
            </a:pPr>
            <a:r>
              <a:rPr lang="en-US" sz="1600">
                <a:latin typeface="Nunito SemiBold"/>
                <a:ea typeface="Nunito SemiBold"/>
                <a:cs typeface="Nunito SemiBold"/>
                <a:sym typeface="Nunito SemiBold"/>
              </a:rPr>
              <a:t>If required we can put validation on the the Amount of the Journal Entries as well.</a:t>
            </a:r>
            <a:endParaRPr sz="1600">
              <a:latin typeface="Nunito SemiBold"/>
              <a:ea typeface="Nunito SemiBold"/>
              <a:cs typeface="Nunito SemiBold"/>
              <a:sym typeface="Nunito SemiBold"/>
            </a:endParaRPr>
          </a:p>
          <a:p>
            <a:pPr indent="-330200" lvl="0" marL="457200" rtl="0" algn="l">
              <a:lnSpc>
                <a:spcPct val="150000"/>
              </a:lnSpc>
              <a:spcBef>
                <a:spcPts val="0"/>
              </a:spcBef>
              <a:spcAft>
                <a:spcPts val="0"/>
              </a:spcAft>
              <a:buSzPts val="1600"/>
              <a:buFont typeface="Nunito SemiBold"/>
              <a:buChar char="●"/>
            </a:pPr>
            <a:r>
              <a:rPr lang="en-US" sz="1600">
                <a:latin typeface="Nunito SemiBold"/>
                <a:ea typeface="Nunito SemiBold"/>
                <a:cs typeface="Nunito SemiBold"/>
                <a:sym typeface="Nunito SemiBold"/>
              </a:rPr>
              <a:t>For a specific Journal We can add </a:t>
            </a:r>
            <a:r>
              <a:rPr lang="en-US" sz="1600">
                <a:latin typeface="Nunito SemiBold"/>
                <a:ea typeface="Nunito SemiBold"/>
                <a:cs typeface="Nunito SemiBold"/>
                <a:sym typeface="Nunito SemiBold"/>
              </a:rPr>
              <a:t>Multiple</a:t>
            </a:r>
            <a:r>
              <a:rPr lang="en-US" sz="1600">
                <a:latin typeface="Nunito SemiBold"/>
                <a:ea typeface="Nunito SemiBold"/>
                <a:cs typeface="Nunito SemiBold"/>
                <a:sym typeface="Nunito SemiBold"/>
              </a:rPr>
              <a:t> Approver if required. [Also we can setup the Multiple Approvers based on the </a:t>
            </a:r>
            <a:r>
              <a:rPr lang="en-US" sz="1600">
                <a:latin typeface="Nunito SemiBold"/>
                <a:ea typeface="Nunito SemiBold"/>
                <a:cs typeface="Nunito SemiBold"/>
                <a:sym typeface="Nunito SemiBold"/>
              </a:rPr>
              <a:t>Monetary</a:t>
            </a:r>
            <a:r>
              <a:rPr lang="en-US" sz="1600">
                <a:latin typeface="Nunito SemiBold"/>
                <a:ea typeface="Nunito SemiBold"/>
                <a:cs typeface="Nunito SemiBold"/>
                <a:sym typeface="Nunito SemiBold"/>
              </a:rPr>
              <a:t> Value]</a:t>
            </a:r>
            <a:endParaRPr sz="1600">
              <a:latin typeface="Nunito SemiBold"/>
              <a:ea typeface="Nunito SemiBold"/>
              <a:cs typeface="Nunito SemiBold"/>
              <a:sym typeface="Nunito SemiBold"/>
            </a:endParaRPr>
          </a:p>
          <a:p>
            <a:pPr indent="0" lvl="0" marL="0" rtl="0" algn="l">
              <a:lnSpc>
                <a:spcPct val="150000"/>
              </a:lnSpc>
              <a:spcBef>
                <a:spcPts val="0"/>
              </a:spcBef>
              <a:spcAft>
                <a:spcPts val="0"/>
              </a:spcAft>
              <a:buNone/>
            </a:pPr>
            <a:r>
              <a:t/>
            </a:r>
            <a:endParaRPr sz="16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Change Required</a:t>
            </a:r>
            <a:endParaRPr/>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4" name="Google Shape;204;p24"/>
          <p:cNvSpPr txBox="1"/>
          <p:nvPr/>
        </p:nvSpPr>
        <p:spPr>
          <a:xfrm>
            <a:off x="335125" y="1148975"/>
            <a:ext cx="11397900" cy="375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1600">
                <a:latin typeface="Nunito SemiBold"/>
                <a:ea typeface="Nunito SemiBold"/>
                <a:cs typeface="Nunito SemiBold"/>
                <a:sym typeface="Nunito SemiBold"/>
              </a:rPr>
              <a:t>The Finance team requires the Process as follows:</a:t>
            </a:r>
            <a:endParaRPr sz="1600">
              <a:latin typeface="Nunito SemiBold"/>
              <a:ea typeface="Nunito SemiBold"/>
              <a:cs typeface="Nunito SemiBold"/>
              <a:sym typeface="Nunito SemiBold"/>
            </a:endParaRPr>
          </a:p>
          <a:p>
            <a:pPr indent="0" lvl="0" marL="0" rtl="0" algn="l">
              <a:lnSpc>
                <a:spcPct val="150000"/>
              </a:lnSpc>
              <a:spcBef>
                <a:spcPts val="0"/>
              </a:spcBef>
              <a:spcAft>
                <a:spcPts val="0"/>
              </a:spcAft>
              <a:buNone/>
            </a:pPr>
            <a:r>
              <a:t/>
            </a:r>
            <a:endParaRPr sz="1600">
              <a:latin typeface="Nunito SemiBold"/>
              <a:ea typeface="Nunito SemiBold"/>
              <a:cs typeface="Nunito SemiBold"/>
              <a:sym typeface="Nunito SemiBold"/>
            </a:endParaRPr>
          </a:p>
          <a:p>
            <a:pPr indent="-330200" lvl="0" marL="457200" rtl="0" algn="l">
              <a:lnSpc>
                <a:spcPct val="150000"/>
              </a:lnSpc>
              <a:spcBef>
                <a:spcPts val="0"/>
              </a:spcBef>
              <a:spcAft>
                <a:spcPts val="0"/>
              </a:spcAft>
              <a:buSzPts val="1600"/>
              <a:buFont typeface="Nunito SemiBold"/>
              <a:buChar char="●"/>
            </a:pPr>
            <a:r>
              <a:rPr lang="en-US" sz="1600">
                <a:latin typeface="Nunito SemiBold"/>
                <a:ea typeface="Nunito SemiBold"/>
                <a:cs typeface="Nunito SemiBold"/>
                <a:sym typeface="Nunito SemiBold"/>
              </a:rPr>
              <a:t>Where they can configure the Journals and mark it as need approval true for manual entries.</a:t>
            </a:r>
            <a:endParaRPr sz="1600">
              <a:latin typeface="Nunito SemiBold"/>
              <a:ea typeface="Nunito SemiBold"/>
              <a:cs typeface="Nunito SemiBold"/>
              <a:sym typeface="Nunito SemiBold"/>
            </a:endParaRPr>
          </a:p>
          <a:p>
            <a:pPr indent="-330200" lvl="0" marL="457200" rtl="0" algn="l">
              <a:lnSpc>
                <a:spcPct val="150000"/>
              </a:lnSpc>
              <a:spcBef>
                <a:spcPts val="0"/>
              </a:spcBef>
              <a:spcAft>
                <a:spcPts val="0"/>
              </a:spcAft>
              <a:buSzPts val="1600"/>
              <a:buFont typeface="Nunito SemiBold"/>
              <a:buChar char="●"/>
            </a:pPr>
            <a:r>
              <a:rPr lang="en-US" sz="1600">
                <a:latin typeface="Nunito SemiBold"/>
                <a:ea typeface="Nunito SemiBold"/>
                <a:cs typeface="Nunito SemiBold"/>
                <a:sym typeface="Nunito SemiBold"/>
              </a:rPr>
              <a:t>Selected Journals will go through workflow </a:t>
            </a:r>
            <a:r>
              <a:rPr b="1" i="1" lang="en-US" sz="1600">
                <a:solidFill>
                  <a:srgbClr val="0000FF"/>
                </a:solidFill>
                <a:latin typeface="Nunito"/>
                <a:ea typeface="Nunito"/>
                <a:cs typeface="Nunito"/>
                <a:sym typeface="Nunito"/>
              </a:rPr>
              <a:t>draft&gt;&gt;validate/post</a:t>
            </a:r>
            <a:r>
              <a:rPr lang="en-US" sz="1600">
                <a:latin typeface="Nunito SemiBold"/>
                <a:ea typeface="Nunito SemiBold"/>
                <a:cs typeface="Nunito SemiBold"/>
                <a:sym typeface="Nunito SemiBold"/>
              </a:rPr>
              <a:t> entry.</a:t>
            </a:r>
            <a:endParaRPr sz="1600">
              <a:latin typeface="Nunito SemiBold"/>
              <a:ea typeface="Nunito SemiBold"/>
              <a:cs typeface="Nunito SemiBold"/>
              <a:sym typeface="Nunito SemiBold"/>
            </a:endParaRPr>
          </a:p>
          <a:p>
            <a:pPr indent="-330200" lvl="0" marL="457200" rtl="0" algn="l">
              <a:lnSpc>
                <a:spcPct val="150000"/>
              </a:lnSpc>
              <a:spcBef>
                <a:spcPts val="0"/>
              </a:spcBef>
              <a:spcAft>
                <a:spcPts val="0"/>
              </a:spcAft>
              <a:buSzPts val="1600"/>
              <a:buFont typeface="Nunito SemiBold"/>
              <a:buChar char="●"/>
            </a:pPr>
            <a:r>
              <a:rPr lang="en-US" sz="1600">
                <a:latin typeface="Nunito SemiBold"/>
                <a:ea typeface="Nunito SemiBold"/>
                <a:cs typeface="Nunito SemiBold"/>
                <a:sym typeface="Nunito SemiBold"/>
              </a:rPr>
              <a:t>In other automated journal entries feature needs to be available for locking the user for manual entries for those selected journals.</a:t>
            </a:r>
            <a:endParaRPr sz="1600">
              <a:latin typeface="Nunito SemiBold"/>
              <a:ea typeface="Nunito SemiBold"/>
              <a:cs typeface="Nunito SemiBold"/>
              <a:sym typeface="Nunito SemiBold"/>
            </a:endParaRPr>
          </a:p>
          <a:p>
            <a:pPr indent="-330200" lvl="0" marL="457200" rtl="0" algn="l">
              <a:lnSpc>
                <a:spcPct val="150000"/>
              </a:lnSpc>
              <a:spcBef>
                <a:spcPts val="0"/>
              </a:spcBef>
              <a:spcAft>
                <a:spcPts val="0"/>
              </a:spcAft>
              <a:buSzPts val="1600"/>
              <a:buFont typeface="Nunito SemiBold"/>
              <a:buChar char="●"/>
            </a:pPr>
            <a:r>
              <a:rPr lang="en-US" sz="1600">
                <a:latin typeface="Nunito SemiBold"/>
                <a:ea typeface="Nunito SemiBold"/>
                <a:cs typeface="Nunito SemiBold"/>
                <a:sym typeface="Nunito SemiBold"/>
              </a:rPr>
              <a:t>In case of </a:t>
            </a:r>
            <a:r>
              <a:rPr lang="en-US" sz="1600">
                <a:solidFill>
                  <a:srgbClr val="0000FF"/>
                </a:solidFill>
                <a:latin typeface="Nunito SemiBold"/>
                <a:ea typeface="Nunito SemiBold"/>
                <a:cs typeface="Nunito SemiBold"/>
                <a:sym typeface="Nunito SemiBold"/>
              </a:rPr>
              <a:t>Vendor bills</a:t>
            </a:r>
            <a:r>
              <a:rPr lang="en-US" sz="1600">
                <a:latin typeface="Nunito SemiBold"/>
                <a:ea typeface="Nunito SemiBold"/>
                <a:cs typeface="Nunito SemiBold"/>
                <a:sym typeface="Nunito SemiBold"/>
              </a:rPr>
              <a:t> journal, entries with </a:t>
            </a:r>
            <a:r>
              <a:rPr lang="en-US" sz="1600">
                <a:solidFill>
                  <a:srgbClr val="0000FF"/>
                </a:solidFill>
                <a:latin typeface="Nunito SemiBold"/>
                <a:ea typeface="Nunito SemiBold"/>
                <a:cs typeface="Nunito SemiBold"/>
                <a:sym typeface="Nunito SemiBold"/>
              </a:rPr>
              <a:t>Supplier (=True)</a:t>
            </a:r>
            <a:r>
              <a:rPr lang="en-US" sz="1600">
                <a:latin typeface="Nunito SemiBold"/>
                <a:ea typeface="Nunito SemiBold"/>
                <a:cs typeface="Nunito SemiBold"/>
                <a:sym typeface="Nunito SemiBold"/>
              </a:rPr>
              <a:t> should be available for manual entry while </a:t>
            </a:r>
            <a:r>
              <a:rPr lang="en-US" sz="1600">
                <a:solidFill>
                  <a:srgbClr val="0000FF"/>
                </a:solidFill>
                <a:latin typeface="Nunito SemiBold"/>
                <a:ea typeface="Nunito SemiBold"/>
                <a:cs typeface="Nunito SemiBold"/>
                <a:sym typeface="Nunito SemiBold"/>
              </a:rPr>
              <a:t>Agent(=True)</a:t>
            </a:r>
            <a:r>
              <a:rPr lang="en-US" sz="1600">
                <a:latin typeface="Nunito SemiBold"/>
                <a:ea typeface="Nunito SemiBold"/>
                <a:cs typeface="Nunito SemiBold"/>
                <a:sym typeface="Nunito SemiBold"/>
              </a:rPr>
              <a:t> should be automated through scheduled action.</a:t>
            </a:r>
            <a:endParaRPr sz="1600">
              <a:latin typeface="Nunito SemiBold"/>
              <a:ea typeface="Nunito SemiBold"/>
              <a:cs typeface="Nunito SemiBold"/>
              <a:sym typeface="Nunito SemiBold"/>
            </a:endParaRPr>
          </a:p>
          <a:p>
            <a:pPr indent="-330200" lvl="0" marL="457200" rtl="0" algn="l">
              <a:lnSpc>
                <a:spcPct val="150000"/>
              </a:lnSpc>
              <a:spcBef>
                <a:spcPts val="0"/>
              </a:spcBef>
              <a:spcAft>
                <a:spcPts val="0"/>
              </a:spcAft>
              <a:buSzPts val="1600"/>
              <a:buFont typeface="Nunito SemiBold"/>
              <a:buChar char="●"/>
            </a:pPr>
            <a:r>
              <a:rPr lang="en-US" sz="1600">
                <a:latin typeface="Nunito SemiBold"/>
                <a:ea typeface="Nunito SemiBold"/>
                <a:cs typeface="Nunito SemiBold"/>
                <a:sym typeface="Nunito SemiBold"/>
              </a:rPr>
              <a:t>L</a:t>
            </a:r>
            <a:r>
              <a:rPr lang="en-US" sz="1600">
                <a:latin typeface="Nunito SemiBold"/>
                <a:ea typeface="Nunito SemiBold"/>
                <a:cs typeface="Nunito SemiBold"/>
                <a:sym typeface="Nunito SemiBold"/>
              </a:rPr>
              <a:t>ist of Journals with Lock required and Approval required is been provided by finance team.</a:t>
            </a:r>
            <a:endParaRPr sz="1600">
              <a:latin typeface="Nunito SemiBold"/>
              <a:ea typeface="Nunito SemiBold"/>
              <a:cs typeface="Nunito SemiBold"/>
              <a:sym typeface="Nunito SemiBold"/>
            </a:endParaRPr>
          </a:p>
          <a:p>
            <a:pPr indent="0" lvl="0" marL="0" rtl="0" algn="l">
              <a:lnSpc>
                <a:spcPct val="150000"/>
              </a:lnSpc>
              <a:spcBef>
                <a:spcPts val="0"/>
              </a:spcBef>
              <a:spcAft>
                <a:spcPts val="0"/>
              </a:spcAft>
              <a:buNone/>
            </a:pPr>
            <a:r>
              <a:t/>
            </a:r>
            <a:endParaRPr sz="1600">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Proposed Solution</a:t>
            </a:r>
            <a:endParaRPr/>
          </a:p>
        </p:txBody>
      </p:sp>
      <p:sp>
        <p:nvSpPr>
          <p:cNvPr id="211" name="Google Shape;211;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2" name="Google Shape;212;p25"/>
          <p:cNvSpPr txBox="1"/>
          <p:nvPr/>
        </p:nvSpPr>
        <p:spPr>
          <a:xfrm>
            <a:off x="514650" y="1053250"/>
            <a:ext cx="113343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Nunito SemiBold"/>
              <a:buChar char="●"/>
            </a:pPr>
            <a:r>
              <a:rPr lang="en-US" sz="1800">
                <a:latin typeface="Nunito SemiBold"/>
                <a:ea typeface="Nunito SemiBold"/>
                <a:cs typeface="Nunito SemiBold"/>
                <a:sym typeface="Nunito SemiBold"/>
              </a:rPr>
              <a:t>We can create the Process where we can </a:t>
            </a:r>
            <a:r>
              <a:rPr lang="en-US" sz="1800">
                <a:latin typeface="Nunito SemiBold"/>
                <a:ea typeface="Nunito SemiBold"/>
                <a:cs typeface="Nunito SemiBold"/>
                <a:sym typeface="Nunito SemiBold"/>
              </a:rPr>
              <a:t>select</a:t>
            </a:r>
            <a:r>
              <a:rPr lang="en-US" sz="1800">
                <a:latin typeface="Nunito SemiBold"/>
                <a:ea typeface="Nunito SemiBold"/>
                <a:cs typeface="Nunito SemiBold"/>
                <a:sym typeface="Nunito SemiBold"/>
              </a:rPr>
              <a:t> one or Multiple Journal for which we need to have similar </a:t>
            </a:r>
            <a:r>
              <a:rPr lang="en-US" sz="1800">
                <a:latin typeface="Nunito SemiBold"/>
                <a:ea typeface="Nunito SemiBold"/>
                <a:cs typeface="Nunito SemiBold"/>
                <a:sym typeface="Nunito SemiBold"/>
              </a:rPr>
              <a:t>approval Process. [We can create multiple such records]</a:t>
            </a:r>
            <a:endParaRPr sz="1800">
              <a:latin typeface="Nunito SemiBold"/>
              <a:ea typeface="Nunito SemiBold"/>
              <a:cs typeface="Nunito SemiBold"/>
              <a:sym typeface="Nunito SemiBold"/>
            </a:endParaRPr>
          </a:p>
          <a:p>
            <a:pPr indent="-342900" lvl="0" marL="457200" rtl="0" algn="l">
              <a:lnSpc>
                <a:spcPct val="115000"/>
              </a:lnSpc>
              <a:spcBef>
                <a:spcPts val="0"/>
              </a:spcBef>
              <a:spcAft>
                <a:spcPts val="0"/>
              </a:spcAft>
              <a:buSzPts val="1800"/>
              <a:buFont typeface="Nunito SemiBold"/>
              <a:buChar char="●"/>
            </a:pPr>
            <a:r>
              <a:rPr lang="en-US" sz="1800">
                <a:latin typeface="Nunito SemiBold"/>
                <a:ea typeface="Nunito SemiBold"/>
                <a:cs typeface="Nunito SemiBold"/>
                <a:sym typeface="Nunito SemiBold"/>
              </a:rPr>
              <a:t>In the Same Record we can add the Approver list </a:t>
            </a:r>
            <a:r>
              <a:rPr lang="en-US" sz="1800">
                <a:highlight>
                  <a:srgbClr val="00FF00"/>
                </a:highlight>
                <a:latin typeface="Nunito SemiBold"/>
                <a:ea typeface="Nunito SemiBold"/>
                <a:cs typeface="Nunito SemiBold"/>
                <a:sym typeface="Nunito SemiBold"/>
              </a:rPr>
              <a:t>in a Proper sequence and They must be able the Approve the Journal Entry in that order only.</a:t>
            </a:r>
            <a:endParaRPr sz="1800">
              <a:highlight>
                <a:srgbClr val="00FF00"/>
              </a:highlight>
              <a:latin typeface="Nunito SemiBold"/>
              <a:ea typeface="Nunito SemiBold"/>
              <a:cs typeface="Nunito SemiBold"/>
              <a:sym typeface="Nunito SemiBold"/>
            </a:endParaRPr>
          </a:p>
          <a:p>
            <a:pPr indent="-342900" lvl="0" marL="457200" rtl="0" algn="l">
              <a:lnSpc>
                <a:spcPct val="115000"/>
              </a:lnSpc>
              <a:spcBef>
                <a:spcPts val="0"/>
              </a:spcBef>
              <a:spcAft>
                <a:spcPts val="0"/>
              </a:spcAft>
              <a:buSzPts val="1800"/>
              <a:buFont typeface="Nunito SemiBold"/>
              <a:buChar char="●"/>
            </a:pPr>
            <a:r>
              <a:rPr lang="en-US" sz="1800">
                <a:highlight>
                  <a:srgbClr val="FFFF00"/>
                </a:highlight>
                <a:latin typeface="Nunito SemiBold"/>
                <a:ea typeface="Nunito SemiBold"/>
                <a:cs typeface="Nunito SemiBold"/>
                <a:sym typeface="Nunito SemiBold"/>
              </a:rPr>
              <a:t>Once the last approval will happen the Journal Entry will be posted and impact the </a:t>
            </a:r>
            <a:r>
              <a:rPr lang="en-US" sz="1800">
                <a:highlight>
                  <a:srgbClr val="FFFF00"/>
                </a:highlight>
                <a:latin typeface="Nunito SemiBold"/>
                <a:ea typeface="Nunito SemiBold"/>
                <a:cs typeface="Nunito SemiBold"/>
                <a:sym typeface="Nunito SemiBold"/>
              </a:rPr>
              <a:t>Finance</a:t>
            </a:r>
            <a:r>
              <a:rPr lang="en-US" sz="1800">
                <a:highlight>
                  <a:srgbClr val="FFFF00"/>
                </a:highlight>
                <a:latin typeface="Nunito SemiBold"/>
                <a:ea typeface="Nunito SemiBold"/>
                <a:cs typeface="Nunito SemiBold"/>
                <a:sym typeface="Nunito SemiBold"/>
              </a:rPr>
              <a:t>  reporting.</a:t>
            </a:r>
            <a:endParaRPr sz="1800">
              <a:highlight>
                <a:srgbClr val="FFFF00"/>
              </a:highlight>
              <a:latin typeface="Nunito SemiBold"/>
              <a:ea typeface="Nunito SemiBold"/>
              <a:cs typeface="Nunito SemiBold"/>
              <a:sym typeface="Nunito SemiBold"/>
            </a:endParaRPr>
          </a:p>
        </p:txBody>
      </p:sp>
      <p:pic>
        <p:nvPicPr>
          <p:cNvPr id="213" name="Google Shape;213;p25"/>
          <p:cNvPicPr preferRelativeResize="0"/>
          <p:nvPr/>
        </p:nvPicPr>
        <p:blipFill>
          <a:blip r:embed="rId3">
            <a:alphaModFix/>
          </a:blip>
          <a:stretch>
            <a:fillRect/>
          </a:stretch>
        </p:blipFill>
        <p:spPr>
          <a:xfrm>
            <a:off x="1361225" y="2967250"/>
            <a:ext cx="9934575" cy="2714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Proposed Solution</a:t>
            </a:r>
            <a:endParaRPr/>
          </a:p>
        </p:txBody>
      </p:sp>
      <p:sp>
        <p:nvSpPr>
          <p:cNvPr id="220" name="Google Shape;220;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1" name="Google Shape;221;p26"/>
          <p:cNvSpPr txBox="1"/>
          <p:nvPr/>
        </p:nvSpPr>
        <p:spPr>
          <a:xfrm>
            <a:off x="418900" y="1292600"/>
            <a:ext cx="113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pic>
        <p:nvPicPr>
          <p:cNvPr id="222" name="Google Shape;222;p26"/>
          <p:cNvPicPr preferRelativeResize="0"/>
          <p:nvPr/>
        </p:nvPicPr>
        <p:blipFill>
          <a:blip r:embed="rId3">
            <a:alphaModFix/>
          </a:blip>
          <a:stretch>
            <a:fillRect/>
          </a:stretch>
        </p:blipFill>
        <p:spPr>
          <a:xfrm>
            <a:off x="1200150" y="1151000"/>
            <a:ext cx="8601075" cy="2533650"/>
          </a:xfrm>
          <a:prstGeom prst="rect">
            <a:avLst/>
          </a:prstGeom>
          <a:noFill/>
          <a:ln>
            <a:noFill/>
          </a:ln>
        </p:spPr>
      </p:pic>
      <p:sp>
        <p:nvSpPr>
          <p:cNvPr id="223" name="Google Shape;223;p26"/>
          <p:cNvSpPr txBox="1"/>
          <p:nvPr/>
        </p:nvSpPr>
        <p:spPr>
          <a:xfrm>
            <a:off x="813875" y="4057350"/>
            <a:ext cx="1091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Nunito SemiBold"/>
                <a:ea typeface="Nunito SemiBold"/>
                <a:cs typeface="Nunito SemiBold"/>
                <a:sym typeface="Nunito SemiBold"/>
              </a:rPr>
              <a:t>Once the Final Approval will be done, the JE will be in Posted state.</a:t>
            </a:r>
            <a:endParaRPr>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idx="1" type="subTitle"/>
          </p:nvPr>
        </p:nvSpPr>
        <p:spPr>
          <a:xfrm>
            <a:off x="6877481" y="1980313"/>
            <a:ext cx="48912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400"/>
              <a:buFont typeface="Arial"/>
              <a:buNone/>
            </a:pPr>
            <a:r>
              <a:rPr lang="en-US" sz="2400"/>
              <a:t>Madhav Agarwal</a:t>
            </a:r>
            <a:endParaRPr sz="2400"/>
          </a:p>
          <a:p>
            <a:pPr indent="0" lvl="0" marL="0" rtl="0" algn="l">
              <a:spcBef>
                <a:spcPts val="0"/>
              </a:spcBef>
              <a:spcAft>
                <a:spcPts val="0"/>
              </a:spcAft>
              <a:buClr>
                <a:schemeClr val="dk1"/>
              </a:buClr>
              <a:buSzPts val="2400"/>
              <a:buFont typeface="Arial"/>
              <a:buNone/>
            </a:pPr>
            <a:r>
              <a:rPr lang="en-US" sz="1500" u="sng">
                <a:solidFill>
                  <a:schemeClr val="hlink"/>
                </a:solidFill>
                <a:hlinkClick r:id="rId3"/>
              </a:rPr>
              <a:t>m.agarwal@kokonetworks.com</a:t>
            </a:r>
            <a:r>
              <a:rPr lang="en-US" sz="1500"/>
              <a:t> </a:t>
            </a:r>
            <a:endParaRPr sz="1500"/>
          </a:p>
          <a:p>
            <a:pPr indent="0" lvl="0" marL="0" rtl="0" algn="l">
              <a:spcBef>
                <a:spcPts val="10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